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37" r:id="rId2"/>
    <p:sldId id="338" r:id="rId3"/>
    <p:sldId id="339" r:id="rId4"/>
    <p:sldId id="340" r:id="rId5"/>
    <p:sldId id="264" r:id="rId6"/>
    <p:sldId id="265" r:id="rId7"/>
    <p:sldId id="266" r:id="rId8"/>
    <p:sldId id="341" r:id="rId9"/>
    <p:sldId id="342" r:id="rId10"/>
    <p:sldId id="270" r:id="rId11"/>
    <p:sldId id="331" r:id="rId12"/>
    <p:sldId id="333" r:id="rId13"/>
    <p:sldId id="334" r:id="rId14"/>
    <p:sldId id="332" r:id="rId15"/>
    <p:sldId id="352" r:id="rId16"/>
    <p:sldId id="353" r:id="rId17"/>
    <p:sldId id="344" r:id="rId18"/>
    <p:sldId id="347" r:id="rId19"/>
    <p:sldId id="350" r:id="rId20"/>
    <p:sldId id="349" r:id="rId21"/>
    <p:sldId id="346" r:id="rId22"/>
    <p:sldId id="343" r:id="rId23"/>
    <p:sldId id="348" r:id="rId24"/>
    <p:sldId id="351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24D"/>
    <a:srgbClr val="5B8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710BA-60FB-4D6E-89FA-F4F3A94BF9C9}" v="1" dt="2023-08-31T17:05:32.496"/>
    <p1510:client id="{EA268B35-362B-4B11-B385-0C3D7F01DE5E}" v="8" dt="2023-10-07T22:20:52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1747" y="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sen Amini Salehi" clId="Web-{EA268B35-362B-4B11-B385-0C3D7F01DE5E}"/>
    <pc:docChg chg="modSld">
      <pc:chgData name="Mohsen Amini Salehi" userId="" providerId="" clId="Web-{EA268B35-362B-4B11-B385-0C3D7F01DE5E}" dt="2023-10-07T22:20:52.566" v="7" actId="1076"/>
      <pc:docMkLst>
        <pc:docMk/>
      </pc:docMkLst>
      <pc:sldChg chg="addSp delSp modSp addAnim delAnim">
        <pc:chgData name="Mohsen Amini Salehi" userId="" providerId="" clId="Web-{EA268B35-362B-4B11-B385-0C3D7F01DE5E}" dt="2023-10-07T22:20:52.566" v="7" actId="1076"/>
        <pc:sldMkLst>
          <pc:docMk/>
          <pc:sldMk cId="3532327264" sldId="343"/>
        </pc:sldMkLst>
        <pc:spChg chg="add del mod">
          <ac:chgData name="Mohsen Amini Salehi" userId="" providerId="" clId="Web-{EA268B35-362B-4B11-B385-0C3D7F01DE5E}" dt="2023-10-07T22:20:52.566" v="7" actId="1076"/>
          <ac:spMkLst>
            <pc:docMk/>
            <pc:sldMk cId="3532327264" sldId="343"/>
            <ac:spMk id="10" creationId="{5E5ABBB7-2C29-474D-E811-51CAFAAC7035}"/>
          </ac:spMkLst>
        </pc:spChg>
      </pc:sldChg>
    </pc:docChg>
  </pc:docChgLst>
  <pc:docChgLst>
    <pc:chgData name="Mohsen Amini Salehi" clId="Web-{094710BA-60FB-4D6E-89FA-F4F3A94BF9C9}"/>
    <pc:docChg chg="modSld">
      <pc:chgData name="Mohsen Amini Salehi" userId="" providerId="" clId="Web-{094710BA-60FB-4D6E-89FA-F4F3A94BF9C9}" dt="2023-08-31T17:05:32.496" v="0" actId="1076"/>
      <pc:docMkLst>
        <pc:docMk/>
      </pc:docMkLst>
      <pc:sldChg chg="modSp">
        <pc:chgData name="Mohsen Amini Salehi" userId="" providerId="" clId="Web-{094710BA-60FB-4D6E-89FA-F4F3A94BF9C9}" dt="2023-08-31T17:05:32.496" v="0" actId="1076"/>
        <pc:sldMkLst>
          <pc:docMk/>
          <pc:sldMk cId="3532327264" sldId="343"/>
        </pc:sldMkLst>
        <pc:spChg chg="mod">
          <ac:chgData name="Mohsen Amini Salehi" userId="" providerId="" clId="Web-{094710BA-60FB-4D6E-89FA-F4F3A94BF9C9}" dt="2023-08-31T17:05:32.496" v="0" actId="1076"/>
          <ac:spMkLst>
            <pc:docMk/>
            <pc:sldMk cId="3532327264" sldId="343"/>
            <ac:spMk id="10" creationId="{5E5ABBB7-2C29-474D-E811-51CAFAAC703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6B1-5441-9644-AE1C-BB7EA5DBA264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00CC7-81E2-B842-8904-673E097487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948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78819-472C-A14B-95BF-39C94BA106B2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38C2-4548-F541-8261-4C1D96E7A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140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7055C-8A82-1E43-AADF-396B26E07F2B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632A1-E96B-D240-A8CB-6EE7FCFAC9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1CA6-DDE3-BD41-A149-F9C0D24AC3A1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3E0A2-0798-9745-87DA-7E77F2F38D9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3FA63-2FD4-ED40-AA09-0FF67DD9B210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A154E-9DB1-494A-8AF2-8A9764AB27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2928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9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87C51-A7E8-E041-9BD1-9BCA697A5811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DE94-1FC3-7840-BAE2-EB57978533F4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FF1E1-6940-BA49-963A-85FADE0EAF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5A006-5C58-2B4C-917D-DC522223A38A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AEA27-515E-094A-842B-7E18C3B587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4EF3D-88D6-7744-A172-8368A7C6913D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38100-995D-D845-AEB2-0A3B47AC4C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67EE4-B3D2-0E43-92EA-AF9BDEBF847C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3AA34-E435-CB43-B1EC-D16A672B404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8FE08-9159-5F4F-AA60-5E481B75A42B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3CC7AD-8559-7E43-A1EB-295EC20609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82ED7-CE03-0249-AD06-B17D70FBB114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F4E67-007C-EC49-A171-0CCACA5728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171E-7F5B-1645-A3F1-E3F76AA76B1C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98F28-1EFD-694F-A2AA-842B889490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2932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272B022-BC72-0B43-A9D0-138C93EE97D0}" type="datetime1">
              <a:rPr lang="en-US" smtClean="0"/>
              <a:pPr>
                <a:defRPr/>
              </a:pPr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1 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0CE10A-1ABB-4B47-8A20-2A1E99C99C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0432" y="287213"/>
            <a:ext cx="923795" cy="1143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over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50432" y="287213"/>
            <a:ext cx="923795" cy="114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hyperlink" Target="https://docs.google.com/document/d/1NFFdFNeMSwXszpqrKWFKBBCRBMNNnr8qjaPKPOoTt28/edit?usp=shar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mohsen.aminisalehi@unt.edu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Software Engineering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8B8B8B"/>
                </a:solidFill>
                <a:latin typeface="Arial"/>
              </a:rPr>
              <a:t>Mohsen Amini Salehi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Attendance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Taking part in the classes is encouraged but not compulsory!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However: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Students are responsible for all missed works, or any announcements in the class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The absence reason could be anything  (including) university sponsored events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My belief:</a:t>
            </a:r>
          </a:p>
          <a:p>
            <a:pPr lvl="1"/>
            <a:r>
              <a:rPr lang="en-US" dirty="0"/>
              <a:t>For the major part, Software Engineering organizes things you already know </a:t>
            </a:r>
          </a:p>
          <a:p>
            <a:pPr lvl="1"/>
            <a:r>
              <a:rPr lang="en-US" dirty="0"/>
              <a:t>Formalizes what we had been doing awkwardly!</a:t>
            </a:r>
          </a:p>
          <a:p>
            <a:r>
              <a:rPr lang="en-US" dirty="0"/>
              <a:t>Understanding with the software lifecycle</a:t>
            </a:r>
          </a:p>
          <a:p>
            <a:r>
              <a:rPr lang="en-US" dirty="0"/>
              <a:t>Obtaining the knowledge of software engineering for various scales and domains</a:t>
            </a:r>
          </a:p>
          <a:p>
            <a:r>
              <a:rPr lang="en-US" dirty="0"/>
              <a:t>Learning responsibilities &amp; ethics of a software engineer</a:t>
            </a:r>
          </a:p>
          <a:p>
            <a:r>
              <a:rPr lang="en-US" dirty="0"/>
              <a:t>Ability to design a software</a:t>
            </a:r>
          </a:p>
          <a:p>
            <a:r>
              <a:rPr lang="en-US" i="1" dirty="0">
                <a:solidFill>
                  <a:srgbClr val="0070C0"/>
                </a:solidFill>
              </a:rPr>
              <a:t>Don’t forget: All companies are software companies!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</a:t>
            </a:r>
          </a:p>
        </p:txBody>
      </p:sp>
      <p:pic>
        <p:nvPicPr>
          <p:cNvPr id="6" name="Content Placeholder 5" descr="borj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8927" y="1419558"/>
            <a:ext cx="2861745" cy="50080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 descr="oldhou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133599"/>
            <a:ext cx="4065459" cy="2699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During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Take part in the Academic Integrity quiz on Canvas</a:t>
            </a:r>
          </a:p>
          <a:p>
            <a:pPr>
              <a:lnSpc>
                <a:spcPct val="150000"/>
              </a:lnSpc>
            </a:pPr>
            <a:r>
              <a:rPr lang="en-US" dirty="0"/>
              <a:t>Form your group</a:t>
            </a:r>
          </a:p>
          <a:p>
            <a:pPr>
              <a:lnSpc>
                <a:spcPct val="150000"/>
              </a:lnSpc>
            </a:pPr>
            <a:r>
              <a:rPr lang="en-US" dirty="0"/>
              <a:t>Propose your project topic</a:t>
            </a:r>
          </a:p>
          <a:p>
            <a:pPr>
              <a:lnSpc>
                <a:spcPct val="150000"/>
              </a:lnSpc>
            </a:pPr>
            <a:r>
              <a:rPr lang="en-US" dirty="0"/>
              <a:t>Defend your topic, present its progress…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 Sprint 1—3 of the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Test and finalize the project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Exam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</a:pPr>
            <a:r>
              <a:rPr lang="en-US" sz="2400" dirty="0"/>
              <a:t>Evolution of Software Engineering Approaches </a:t>
            </a:r>
          </a:p>
          <a:p>
            <a:r>
              <a:rPr lang="en-US" dirty="0"/>
              <a:t>Requirement Engineering</a:t>
            </a:r>
          </a:p>
          <a:p>
            <a:r>
              <a:rPr lang="en-US" dirty="0"/>
              <a:t>Software Design</a:t>
            </a:r>
          </a:p>
          <a:p>
            <a:r>
              <a:rPr lang="en-US" dirty="0"/>
              <a:t>Software Evolution</a:t>
            </a:r>
          </a:p>
          <a:p>
            <a:r>
              <a:rPr lang="en-US" dirty="0"/>
              <a:t>Cloud-based software deployment</a:t>
            </a:r>
          </a:p>
          <a:p>
            <a:r>
              <a:rPr lang="en-US" dirty="0"/>
              <a:t>Dependability and Security</a:t>
            </a:r>
          </a:p>
          <a:p>
            <a:r>
              <a:rPr lang="en-US" dirty="0"/>
              <a:t>Reusability and version management</a:t>
            </a:r>
          </a:p>
          <a:p>
            <a:r>
              <a:rPr lang="en-US" dirty="0"/>
              <a:t>SOA</a:t>
            </a:r>
          </a:p>
          <a:p>
            <a:r>
              <a:rPr lang="en-US" dirty="0"/>
              <a:t>Testing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2F19-4C87-5D92-A0F6-A5483808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Holistic Project: </a:t>
            </a:r>
            <a:r>
              <a:rPr lang="en-US" dirty="0" err="1">
                <a:solidFill>
                  <a:srgbClr val="FF0000"/>
                </a:solidFill>
              </a:rPr>
              <a:t>SmartSight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84CB4-CCF6-8A7F-7869-59F30E79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4B3EB2-8F90-3C4B-2691-59AFDD3136CD}"/>
              </a:ext>
            </a:extLst>
          </p:cNvPr>
          <p:cNvGrpSpPr/>
          <p:nvPr/>
        </p:nvGrpSpPr>
        <p:grpSpPr>
          <a:xfrm>
            <a:off x="3625052" y="3684490"/>
            <a:ext cx="5443777" cy="2495404"/>
            <a:chOff x="4256124" y="2430572"/>
            <a:chExt cx="4730858" cy="18880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D1F9E3-32FB-F420-E674-0EB7868FE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23" t="5387" r="2955" b="5280"/>
            <a:stretch/>
          </p:blipFill>
          <p:spPr>
            <a:xfrm>
              <a:off x="6668652" y="2430572"/>
              <a:ext cx="2318330" cy="1827391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1522D6D-59A9-8031-F50B-CD77B9ABA902}"/>
                </a:ext>
              </a:extLst>
            </p:cNvPr>
            <p:cNvSpPr/>
            <p:nvPr/>
          </p:nvSpPr>
          <p:spPr>
            <a:xfrm rot="16200000">
              <a:off x="6681765" y="2442475"/>
              <a:ext cx="394373" cy="870988"/>
            </a:xfrm>
            <a:prstGeom prst="arc">
              <a:avLst>
                <a:gd name="adj1" fmla="val 1632479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EEAFD335-0AD1-2462-F3D8-B31F02A02413}"/>
                </a:ext>
              </a:extLst>
            </p:cNvPr>
            <p:cNvSpPr/>
            <p:nvPr/>
          </p:nvSpPr>
          <p:spPr>
            <a:xfrm rot="5177096">
              <a:off x="6348367" y="2184784"/>
              <a:ext cx="626867" cy="1174774"/>
            </a:xfrm>
            <a:prstGeom prst="arc">
              <a:avLst>
                <a:gd name="adj1" fmla="val 1695861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8D1E0-EFAC-B400-F450-0B903554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884" y="2829041"/>
              <a:ext cx="847417" cy="1079086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4C86970E-B567-63B7-BE44-5EF60ECAB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325" y="2784252"/>
              <a:ext cx="248842" cy="24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 descr="Weather Clouds icon">
              <a:extLst>
                <a:ext uri="{FF2B5EF4-FFF2-40B4-BE49-F238E27FC236}">
                  <a16:creationId xmlns:a16="http://schemas.microsoft.com/office/drawing/2014/main" id="{6A77A3F9-66DF-295A-6A2D-B306D41FA4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0" t="20886" r="7517" b="22296"/>
            <a:stretch/>
          </p:blipFill>
          <p:spPr bwMode="auto">
            <a:xfrm>
              <a:off x="4299340" y="3031698"/>
              <a:ext cx="1225517" cy="63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D007CB-F6EF-23A4-AD23-EAA47A5AD816}"/>
                </a:ext>
              </a:extLst>
            </p:cNvPr>
            <p:cNvSpPr txBox="1"/>
            <p:nvPr/>
          </p:nvSpPr>
          <p:spPr>
            <a:xfrm>
              <a:off x="5654755" y="3795402"/>
              <a:ext cx="8329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local</a:t>
              </a:r>
              <a:br>
                <a:rPr lang="en-US" sz="1400" dirty="0"/>
              </a:br>
              <a:r>
                <a:rPr lang="en-US" sz="1400" dirty="0"/>
                <a:t>Edge tier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DF98EB-1EE4-0304-BBF0-707F83C9CDCB}"/>
                </a:ext>
              </a:extLst>
            </p:cNvPr>
            <p:cNvSpPr txBox="1"/>
            <p:nvPr/>
          </p:nvSpPr>
          <p:spPr>
            <a:xfrm>
              <a:off x="4256124" y="3579418"/>
              <a:ext cx="1242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Fog/Cloud </a:t>
              </a:r>
              <a:br>
                <a:rPr lang="en-US" sz="1400" dirty="0"/>
              </a:br>
              <a:r>
                <a:rPr lang="en-US" sz="1400" dirty="0"/>
                <a:t>tier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5F004F4C-A5C9-C99F-3EDD-EFA788DCC5FA}"/>
                </a:ext>
              </a:extLst>
            </p:cNvPr>
            <p:cNvSpPr/>
            <p:nvPr/>
          </p:nvSpPr>
          <p:spPr>
            <a:xfrm rot="15946833">
              <a:off x="5381228" y="3006885"/>
              <a:ext cx="244929" cy="383926"/>
            </a:xfrm>
            <a:prstGeom prst="arc">
              <a:avLst>
                <a:gd name="adj1" fmla="val 1632479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A4DDCD05-90A6-51D0-90EA-5D47EFDD9E5A}"/>
                </a:ext>
              </a:extLst>
            </p:cNvPr>
            <p:cNvSpPr/>
            <p:nvPr/>
          </p:nvSpPr>
          <p:spPr>
            <a:xfrm rot="5177096">
              <a:off x="5393117" y="3321076"/>
              <a:ext cx="180243" cy="471153"/>
            </a:xfrm>
            <a:prstGeom prst="arc">
              <a:avLst>
                <a:gd name="adj1" fmla="val 1695861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2C6170-34FD-149A-AEC8-16B1F84E5B7F}"/>
                </a:ext>
              </a:extLst>
            </p:cNvPr>
            <p:cNvSpPr/>
            <p:nvPr/>
          </p:nvSpPr>
          <p:spPr>
            <a:xfrm>
              <a:off x="5714924" y="2927357"/>
              <a:ext cx="717754" cy="889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E3B97-6F4D-DE02-C27C-16C289D37290}"/>
                </a:ext>
              </a:extLst>
            </p:cNvPr>
            <p:cNvGrpSpPr/>
            <p:nvPr/>
          </p:nvGrpSpPr>
          <p:grpSpPr>
            <a:xfrm>
              <a:off x="5780796" y="3002874"/>
              <a:ext cx="640814" cy="760328"/>
              <a:chOff x="928602" y="1293091"/>
              <a:chExt cx="683146" cy="96981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41327D8-0B5E-4FC7-6061-E65582E9F3BC}"/>
                  </a:ext>
                </a:extLst>
              </p:cNvPr>
              <p:cNvSpPr/>
              <p:nvPr/>
            </p:nvSpPr>
            <p:spPr>
              <a:xfrm>
                <a:off x="1145309" y="1293091"/>
                <a:ext cx="221673" cy="22167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</a:t>
                </a:r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12B50A-26F0-5279-C98E-E1D9ACE4399F}"/>
                  </a:ext>
                </a:extLst>
              </p:cNvPr>
              <p:cNvSpPr/>
              <p:nvPr/>
            </p:nvSpPr>
            <p:spPr>
              <a:xfrm>
                <a:off x="1031770" y="1667164"/>
                <a:ext cx="221673" cy="221674"/>
              </a:xfrm>
              <a:prstGeom prst="ellipse">
                <a:avLst/>
              </a:prstGeom>
              <a:solidFill>
                <a:srgbClr val="A848AA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90000"/>
                      </a:schemeClr>
                    </a:solidFill>
                  </a:rPr>
                  <a:t>C</a:t>
                </a: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B473894-3FE8-BEE3-A683-FC3535B0C31F}"/>
                  </a:ext>
                </a:extLst>
              </p:cNvPr>
              <p:cNvSpPr/>
              <p:nvPr/>
            </p:nvSpPr>
            <p:spPr>
              <a:xfrm>
                <a:off x="1390075" y="1646148"/>
                <a:ext cx="221673" cy="221674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9717DEA-E587-8919-7175-5F166A259DC2}"/>
                  </a:ext>
                </a:extLst>
              </p:cNvPr>
              <p:cNvSpPr/>
              <p:nvPr/>
            </p:nvSpPr>
            <p:spPr>
              <a:xfrm>
                <a:off x="928602" y="2041235"/>
                <a:ext cx="221672" cy="221674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D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E51463-6DE7-CDF5-A246-A1C5B7E6D300}"/>
                  </a:ext>
                </a:extLst>
              </p:cNvPr>
              <p:cNvSpPr/>
              <p:nvPr/>
            </p:nvSpPr>
            <p:spPr>
              <a:xfrm>
                <a:off x="1196194" y="2022762"/>
                <a:ext cx="221673" cy="22167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2">
                        <a:lumMod val="75000"/>
                      </a:schemeClr>
                    </a:solidFill>
                  </a:rPr>
                  <a:t>E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B98AA3D-F081-6FE8-41E3-9D3E9A12EAB1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1181993" y="1514765"/>
                <a:ext cx="74152" cy="161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958156E-8CCE-37E7-9344-AC12B9B27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200" y="1863065"/>
                <a:ext cx="78646" cy="17562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07CCB5A-6F18-D664-BBA5-717EF408E84B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 flipH="1">
                <a:off x="1049284" y="1888838"/>
                <a:ext cx="93323" cy="16417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E1F3A5-9954-29E1-9E7E-8C831F354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4827" y="1482301"/>
                <a:ext cx="146668" cy="165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Single gear outline">
              <a:extLst>
                <a:ext uri="{FF2B5EF4-FFF2-40B4-BE49-F238E27FC236}">
                  <a16:creationId xmlns:a16="http://schemas.microsoft.com/office/drawing/2014/main" id="{076EFD55-1348-5B20-3D51-AF1AD1D9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1651" y="2634601"/>
              <a:ext cx="227289" cy="22728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27907B-24EB-B64B-8850-662D05427AC7}"/>
                </a:ext>
              </a:extLst>
            </p:cNvPr>
            <p:cNvSpPr txBox="1"/>
            <p:nvPr/>
          </p:nvSpPr>
          <p:spPr>
            <a:xfrm>
              <a:off x="5416157" y="2431570"/>
              <a:ext cx="1095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SmartSight 2.0</a:t>
              </a:r>
              <a:br>
                <a:rPr lang="en-US" sz="1200" dirty="0"/>
              </a:br>
              <a:r>
                <a:rPr lang="en-US" sz="1200" dirty="0"/>
                <a:t>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69B961-10A1-109F-FAED-971C094C284B}"/>
                </a:ext>
              </a:extLst>
            </p:cNvPr>
            <p:cNvGrpSpPr/>
            <p:nvPr/>
          </p:nvGrpSpPr>
          <p:grpSpPr>
            <a:xfrm>
              <a:off x="4718595" y="3245629"/>
              <a:ext cx="394787" cy="307749"/>
              <a:chOff x="997526" y="1667164"/>
              <a:chExt cx="568037" cy="59574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5874CBD-90C7-136C-D6F6-D010F75DC5DD}"/>
                  </a:ext>
                </a:extLst>
              </p:cNvPr>
              <p:cNvSpPr/>
              <p:nvPr/>
            </p:nvSpPr>
            <p:spPr>
              <a:xfrm>
                <a:off x="1149927" y="1667164"/>
                <a:ext cx="221673" cy="221673"/>
              </a:xfrm>
              <a:prstGeom prst="ellipse">
                <a:avLst/>
              </a:prstGeom>
              <a:solidFill>
                <a:srgbClr val="A848A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C</a:t>
                </a:r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C33D182-597A-623C-808A-E3A0D199F64E}"/>
                  </a:ext>
                </a:extLst>
              </p:cNvPr>
              <p:cNvSpPr/>
              <p:nvPr/>
            </p:nvSpPr>
            <p:spPr>
              <a:xfrm>
                <a:off x="997526" y="2041236"/>
                <a:ext cx="221673" cy="22167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D</a:t>
                </a:r>
                <a:endParaRPr lang="en-US" sz="12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417A299-0C1A-5E49-7069-4BD245F32BD8}"/>
                  </a:ext>
                </a:extLst>
              </p:cNvPr>
              <p:cNvSpPr/>
              <p:nvPr/>
            </p:nvSpPr>
            <p:spPr>
              <a:xfrm>
                <a:off x="1343890" y="2022762"/>
                <a:ext cx="221673" cy="22167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</a:t>
                </a:r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72B8A97-4F0A-AABC-DF23-FCEA8EF4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665" y="1874846"/>
                <a:ext cx="78646" cy="1756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0C45033-4224-1936-C75C-34504B49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1323" y="1879601"/>
                <a:ext cx="120205" cy="1756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A2DDBB-2D46-3B6B-E34B-BD21302E6686}"/>
                </a:ext>
              </a:extLst>
            </p:cNvPr>
            <p:cNvSpPr/>
            <p:nvPr/>
          </p:nvSpPr>
          <p:spPr>
            <a:xfrm>
              <a:off x="5762687" y="3277554"/>
              <a:ext cx="477056" cy="523220"/>
            </a:xfrm>
            <a:prstGeom prst="rect">
              <a:avLst/>
            </a:prstGeom>
            <a:noFill/>
            <a:ln w="1587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DA5AAB-F92F-D17D-A43B-6FFEF5E5336C}"/>
                </a:ext>
              </a:extLst>
            </p:cNvPr>
            <p:cNvSpPr/>
            <p:nvPr/>
          </p:nvSpPr>
          <p:spPr>
            <a:xfrm>
              <a:off x="4654566" y="3245628"/>
              <a:ext cx="495390" cy="319619"/>
            </a:xfrm>
            <a:prstGeom prst="rect">
              <a:avLst/>
            </a:prstGeom>
            <a:noFill/>
            <a:ln w="1587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D355ED-C9DF-2EC3-F463-56EBF6E333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3382" y="3352913"/>
              <a:ext cx="725594" cy="190921"/>
            </a:xfrm>
            <a:prstGeom prst="straightConnector1">
              <a:avLst/>
            </a:prstGeom>
            <a:ln w="158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741C41-D249-AA08-ED60-ABC2472013FA}"/>
              </a:ext>
            </a:extLst>
          </p:cNvPr>
          <p:cNvGrpSpPr/>
          <p:nvPr/>
        </p:nvGrpSpPr>
        <p:grpSpPr>
          <a:xfrm>
            <a:off x="2710" y="1407604"/>
            <a:ext cx="4495890" cy="3733655"/>
            <a:chOff x="1335572" y="1891760"/>
            <a:chExt cx="5511292" cy="4986923"/>
          </a:xfrm>
        </p:grpSpPr>
        <p:pic>
          <p:nvPicPr>
            <p:cNvPr id="68" name="Picture 6" descr="Weather Clouds icon">
              <a:extLst>
                <a:ext uri="{FF2B5EF4-FFF2-40B4-BE49-F238E27FC236}">
                  <a16:creationId xmlns:a16="http://schemas.microsoft.com/office/drawing/2014/main" id="{EB2E3200-280D-3FCF-0EA0-698AE8C75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0" t="20886" r="7517" b="22296"/>
            <a:stretch/>
          </p:blipFill>
          <p:spPr bwMode="auto">
            <a:xfrm>
              <a:off x="3919015" y="3086139"/>
              <a:ext cx="1738731" cy="89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Cloud Callout 3">
              <a:extLst>
                <a:ext uri="{FF2B5EF4-FFF2-40B4-BE49-F238E27FC236}">
                  <a16:creationId xmlns:a16="http://schemas.microsoft.com/office/drawing/2014/main" id="{AC2B37B5-B464-595C-41A7-7D656466CE31}"/>
                </a:ext>
              </a:extLst>
            </p:cNvPr>
            <p:cNvSpPr/>
            <p:nvPr/>
          </p:nvSpPr>
          <p:spPr>
            <a:xfrm>
              <a:off x="1335572" y="1891760"/>
              <a:ext cx="3012735" cy="1664240"/>
            </a:xfrm>
            <a:prstGeom prst="cloudCallout">
              <a:avLst>
                <a:gd name="adj1" fmla="val -38734"/>
                <a:gd name="adj2" fmla="val -27439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53307A-1D58-E05C-AC80-11A628A0487C}"/>
                </a:ext>
              </a:extLst>
            </p:cNvPr>
            <p:cNvSpPr txBox="1"/>
            <p:nvPr/>
          </p:nvSpPr>
          <p:spPr>
            <a:xfrm>
              <a:off x="2489045" y="220065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621880-2AD8-518A-7C0A-7E2578690541}"/>
                </a:ext>
              </a:extLst>
            </p:cNvPr>
            <p:cNvSpPr txBox="1"/>
            <p:nvPr/>
          </p:nvSpPr>
          <p:spPr>
            <a:xfrm>
              <a:off x="2477176" y="256292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/>
                <a:t>. . .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714378A-B7C8-B154-62A3-B06CF57B1BC0}"/>
                </a:ext>
              </a:extLst>
            </p:cNvPr>
            <p:cNvGrpSpPr/>
            <p:nvPr/>
          </p:nvGrpSpPr>
          <p:grpSpPr>
            <a:xfrm>
              <a:off x="1487800" y="2562920"/>
              <a:ext cx="1173643" cy="584080"/>
              <a:chOff x="1261560" y="2562920"/>
              <a:chExt cx="1017202" cy="584080"/>
            </a:xfrm>
          </p:grpSpPr>
          <p:sp>
            <p:nvSpPr>
              <p:cNvPr id="94" name="Rounded Rectangle 5">
                <a:extLst>
                  <a:ext uri="{FF2B5EF4-FFF2-40B4-BE49-F238E27FC236}">
                    <a16:creationId xmlns:a16="http://schemas.microsoft.com/office/drawing/2014/main" id="{C76FD1C0-5133-2C88-EEF8-D618B39F7AF7}"/>
                  </a:ext>
                </a:extLst>
              </p:cNvPr>
              <p:cNvSpPr/>
              <p:nvPr/>
            </p:nvSpPr>
            <p:spPr>
              <a:xfrm>
                <a:off x="1374394" y="2562920"/>
                <a:ext cx="810216" cy="584080"/>
              </a:xfrm>
              <a:prstGeom prst="roundRect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9F458A1-7B8D-1E41-3E85-9A54A2B9CB5F}"/>
                  </a:ext>
                </a:extLst>
              </p:cNvPr>
              <p:cNvSpPr txBox="1"/>
              <p:nvPr/>
            </p:nvSpPr>
            <p:spPr>
              <a:xfrm>
                <a:off x="1261560" y="2590627"/>
                <a:ext cx="10172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Empathetic</a:t>
                </a:r>
                <a:br>
                  <a:rPr lang="en-US" sz="1400" dirty="0"/>
                </a:br>
                <a:r>
                  <a:rPr lang="en-US" sz="1400" dirty="0"/>
                  <a:t>AI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F0B94E-1D93-A375-233A-069EE989B64D}"/>
                </a:ext>
              </a:extLst>
            </p:cNvPr>
            <p:cNvSpPr txBox="1"/>
            <p:nvPr/>
          </p:nvSpPr>
          <p:spPr>
            <a:xfrm>
              <a:off x="1403453" y="4798353"/>
              <a:ext cx="691605" cy="363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Edge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DE271B23-9F9F-AEF0-6A00-A5340E6B0241}"/>
                </a:ext>
              </a:extLst>
            </p:cNvPr>
            <p:cNvSpPr/>
            <p:nvPr/>
          </p:nvSpPr>
          <p:spPr>
            <a:xfrm rot="10800000">
              <a:off x="2779977" y="4737743"/>
              <a:ext cx="819106" cy="740125"/>
            </a:xfrm>
            <a:prstGeom prst="arc">
              <a:avLst>
                <a:gd name="adj1" fmla="val 13877153"/>
                <a:gd name="adj2" fmla="val 19223279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4DDCEA7-C14A-B2D1-A1DB-2AC9E41C9138}"/>
                </a:ext>
              </a:extLst>
            </p:cNvPr>
            <p:cNvSpPr/>
            <p:nvPr/>
          </p:nvSpPr>
          <p:spPr>
            <a:xfrm rot="20611617">
              <a:off x="2869436" y="4905048"/>
              <a:ext cx="627821" cy="743228"/>
            </a:xfrm>
            <a:prstGeom prst="arc">
              <a:avLst>
                <a:gd name="adj1" fmla="val 13708170"/>
                <a:gd name="adj2" fmla="val 21058161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32D3E888-D402-FF1E-8E69-0ECA72D8415C}"/>
                </a:ext>
              </a:extLst>
            </p:cNvPr>
            <p:cNvSpPr/>
            <p:nvPr/>
          </p:nvSpPr>
          <p:spPr>
            <a:xfrm>
              <a:off x="2263861" y="3508618"/>
              <a:ext cx="529314" cy="1089292"/>
            </a:xfrm>
            <a:prstGeom prst="arc">
              <a:avLst>
                <a:gd name="adj1" fmla="val 1695861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4E522A9D-D9FC-2B07-215C-037C83BF1E58}"/>
                </a:ext>
              </a:extLst>
            </p:cNvPr>
            <p:cNvSpPr/>
            <p:nvPr/>
          </p:nvSpPr>
          <p:spPr>
            <a:xfrm rot="10800000">
              <a:off x="2193629" y="3419357"/>
              <a:ext cx="353760" cy="1094638"/>
            </a:xfrm>
            <a:prstGeom prst="arc">
              <a:avLst>
                <a:gd name="adj1" fmla="val 16324790"/>
                <a:gd name="adj2" fmla="val 4555773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4BCCAE-04A4-AC2B-1EE0-DF51E64891F6}"/>
                </a:ext>
              </a:extLst>
            </p:cNvPr>
            <p:cNvSpPr txBox="1"/>
            <p:nvPr/>
          </p:nvSpPr>
          <p:spPr>
            <a:xfrm>
              <a:off x="4296385" y="3425529"/>
              <a:ext cx="1207318" cy="486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700" dirty="0"/>
                <a:t>Specialized </a:t>
              </a:r>
              <a:br>
                <a:rPr lang="en-US" sz="1700" dirty="0"/>
              </a:br>
              <a:r>
                <a:rPr lang="en-US" sz="1700" dirty="0"/>
                <a:t>Fog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0D91F1-CD31-5602-C040-0200C34BDA5E}"/>
                </a:ext>
              </a:extLst>
            </p:cNvPr>
            <p:cNvCxnSpPr/>
            <p:nvPr/>
          </p:nvCxnSpPr>
          <p:spPr>
            <a:xfrm flipV="1">
              <a:off x="2809732" y="3751729"/>
              <a:ext cx="1109283" cy="83602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141BFE-853C-6B7D-121B-DB3F1CA5D41F}"/>
                </a:ext>
              </a:extLst>
            </p:cNvPr>
            <p:cNvCxnSpPr/>
            <p:nvPr/>
          </p:nvCxnSpPr>
          <p:spPr>
            <a:xfrm flipV="1">
              <a:off x="2858087" y="3917616"/>
              <a:ext cx="2343833" cy="76022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4" descr="http://icons.iconarchive.com/icons/john-freeborn/ipad/512/iPad-front-straight-on-icon.png">
              <a:extLst>
                <a:ext uri="{FF2B5EF4-FFF2-40B4-BE49-F238E27FC236}">
                  <a16:creationId xmlns:a16="http://schemas.microsoft.com/office/drawing/2014/main" id="{46A6A018-1D99-D4A9-8BC7-3DE88B224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r="12738" b="8697"/>
            <a:stretch/>
          </p:blipFill>
          <p:spPr bwMode="auto">
            <a:xfrm>
              <a:off x="2006482" y="4505787"/>
              <a:ext cx="843468" cy="107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Network-Bluetooth icon">
              <a:extLst>
                <a:ext uri="{FF2B5EF4-FFF2-40B4-BE49-F238E27FC236}">
                  <a16:creationId xmlns:a16="http://schemas.microsoft.com/office/drawing/2014/main" id="{3F28E32D-12FF-703F-2D99-C141D7201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929" y="5102348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0" descr="Wifi icon">
              <a:extLst>
                <a:ext uri="{FF2B5EF4-FFF2-40B4-BE49-F238E27FC236}">
                  <a16:creationId xmlns:a16="http://schemas.microsoft.com/office/drawing/2014/main" id="{BFF437DC-E80B-6C28-2E15-347E57B20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094" y="399366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2" descr="Related image">
              <a:extLst>
                <a:ext uri="{FF2B5EF4-FFF2-40B4-BE49-F238E27FC236}">
                  <a16:creationId xmlns:a16="http://schemas.microsoft.com/office/drawing/2014/main" id="{A4CE1BEA-0D6F-FAA6-3393-5181AB453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609" y="3681562"/>
              <a:ext cx="300752" cy="3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0" descr="Wifi icon">
              <a:extLst>
                <a:ext uri="{FF2B5EF4-FFF2-40B4-BE49-F238E27FC236}">
                  <a16:creationId xmlns:a16="http://schemas.microsoft.com/office/drawing/2014/main" id="{D664FD35-6BBF-F71E-EECF-EDF7A6135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931" y="4138806"/>
              <a:ext cx="208432" cy="208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4" descr="Related image">
              <a:extLst>
                <a:ext uri="{FF2B5EF4-FFF2-40B4-BE49-F238E27FC236}">
                  <a16:creationId xmlns:a16="http://schemas.microsoft.com/office/drawing/2014/main" id="{BC5662C1-9D97-AE45-D0C7-E2EB97F4E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" t="14667" b="15030"/>
            <a:stretch/>
          </p:blipFill>
          <p:spPr bwMode="auto">
            <a:xfrm>
              <a:off x="4829011" y="4056282"/>
              <a:ext cx="2017853" cy="142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7A314D-E3C9-9886-7172-EF3DB12DCF24}"/>
                </a:ext>
              </a:extLst>
            </p:cNvPr>
            <p:cNvSpPr txBox="1"/>
            <p:nvPr/>
          </p:nvSpPr>
          <p:spPr>
            <a:xfrm>
              <a:off x="2898356" y="6232352"/>
              <a:ext cx="20846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Smart Glass (device)</a:t>
              </a:r>
            </a:p>
            <a:p>
              <a:r>
                <a:rPr lang="en-US" dirty="0"/>
                <a:t>with audition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4CE4E78-2E3A-E48C-3077-5B470635AA7C}"/>
                </a:ext>
              </a:extLst>
            </p:cNvPr>
            <p:cNvGrpSpPr/>
            <p:nvPr/>
          </p:nvGrpSpPr>
          <p:grpSpPr>
            <a:xfrm>
              <a:off x="2962120" y="2558831"/>
              <a:ext cx="834745" cy="584080"/>
              <a:chOff x="2574199" y="2558831"/>
              <a:chExt cx="834745" cy="584080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B8F1FE-1051-97C4-E39C-A61851926169}"/>
                  </a:ext>
                </a:extLst>
              </p:cNvPr>
              <p:cNvSpPr txBox="1"/>
              <p:nvPr/>
            </p:nvSpPr>
            <p:spPr>
              <a:xfrm>
                <a:off x="2602249" y="2589243"/>
                <a:ext cx="8066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Motion </a:t>
                </a:r>
                <a:br>
                  <a:rPr lang="en-US" sz="1400" dirty="0"/>
                </a:br>
                <a:r>
                  <a:rPr lang="en-US" sz="1400" dirty="0"/>
                  <a:t>Capture </a:t>
                </a:r>
              </a:p>
            </p:txBody>
          </p:sp>
          <p:sp>
            <p:nvSpPr>
              <p:cNvPr id="93" name="Rounded Rectangle 30">
                <a:extLst>
                  <a:ext uri="{FF2B5EF4-FFF2-40B4-BE49-F238E27FC236}">
                    <a16:creationId xmlns:a16="http://schemas.microsoft.com/office/drawing/2014/main" id="{1F3DFB6F-5E83-2FF9-38FC-43340911817F}"/>
                  </a:ext>
                </a:extLst>
              </p:cNvPr>
              <p:cNvSpPr/>
              <p:nvPr/>
            </p:nvSpPr>
            <p:spPr>
              <a:xfrm>
                <a:off x="2574199" y="2558831"/>
                <a:ext cx="810216" cy="584080"/>
              </a:xfrm>
              <a:prstGeom prst="roundRect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2" descr="Disabled people set. old and young invalid persons. Premium Vector">
              <a:extLst>
                <a:ext uri="{FF2B5EF4-FFF2-40B4-BE49-F238E27FC236}">
                  <a16:creationId xmlns:a16="http://schemas.microsoft.com/office/drawing/2014/main" id="{0A9BCB95-107A-C56B-6596-84195BFC8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17" t="51335" r="40998" b="4680"/>
            <a:stretch/>
          </p:blipFill>
          <p:spPr bwMode="auto">
            <a:xfrm>
              <a:off x="3485968" y="4490736"/>
              <a:ext cx="695225" cy="183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7D77DC-FDB6-D425-2FBE-E85684A50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865" y="4630174"/>
              <a:ext cx="1413192" cy="1681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A5D59C8-ACAA-85DD-3389-635570F7B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4055" y="4831287"/>
              <a:ext cx="1156492" cy="1690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40C17E6-C677-D4A7-44B8-74B902E7F6BE}"/>
              </a:ext>
            </a:extLst>
          </p:cNvPr>
          <p:cNvSpPr txBox="1"/>
          <p:nvPr/>
        </p:nvSpPr>
        <p:spPr>
          <a:xfrm>
            <a:off x="3825425" y="1880488"/>
            <a:ext cx="4582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https://docs.google.com/document/d/1NFFdFNeMSwXszpqrKWFKBBCRBMNNnr8qjaPKPOoTt28/edit?usp=sharing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1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A267-37BC-D5D4-83B6-41ABCBAA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and Experiences</a:t>
            </a:r>
          </a:p>
        </p:txBody>
      </p:sp>
      <p:pic>
        <p:nvPicPr>
          <p:cNvPr id="7" name="Content Placeholder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AD2A957-8134-8FDC-4B8B-8AC5FEEE3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816" y="4548186"/>
            <a:ext cx="4068634" cy="228860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6A510-724A-F793-AF39-013E8A4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9" name="Picture 8" descr="A group of people holding bows and arrows&#10;&#10;Description automatically generated">
            <a:extLst>
              <a:ext uri="{FF2B5EF4-FFF2-40B4-BE49-F238E27FC236}">
                <a16:creationId xmlns:a16="http://schemas.microsoft.com/office/drawing/2014/main" id="{07CC646C-91B0-AFB9-F3BA-024941F8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7" y="1488852"/>
            <a:ext cx="3014133" cy="2982592"/>
          </a:xfrm>
          <a:prstGeom prst="rect">
            <a:avLst/>
          </a:prstGeom>
        </p:spPr>
      </p:pic>
      <p:pic>
        <p:nvPicPr>
          <p:cNvPr id="11" name="Picture 10" descr="A couple of women on a track&#10;&#10;Description automatically generated">
            <a:extLst>
              <a:ext uri="{FF2B5EF4-FFF2-40B4-BE49-F238E27FC236}">
                <a16:creationId xmlns:a16="http://schemas.microsoft.com/office/drawing/2014/main" id="{E70A52F8-C377-233E-5943-5A56D56AC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5" r="13256"/>
          <a:stretch/>
        </p:blipFill>
        <p:spPr>
          <a:xfrm>
            <a:off x="5853642" y="1488852"/>
            <a:ext cx="3014133" cy="2985621"/>
          </a:xfrm>
          <a:prstGeom prst="rect">
            <a:avLst/>
          </a:prstGeom>
        </p:spPr>
      </p:pic>
      <p:pic>
        <p:nvPicPr>
          <p:cNvPr id="13" name="Picture 12" descr="A group of people in a park&#10;&#10;Description automatically generated">
            <a:extLst>
              <a:ext uri="{FF2B5EF4-FFF2-40B4-BE49-F238E27FC236}">
                <a16:creationId xmlns:a16="http://schemas.microsoft.com/office/drawing/2014/main" id="{BAF629A5-7222-1E4F-4824-9BF6CC4FB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571" y="4548187"/>
            <a:ext cx="2895600" cy="2323617"/>
          </a:xfrm>
          <a:prstGeom prst="rect">
            <a:avLst/>
          </a:prstGeom>
        </p:spPr>
      </p:pic>
      <p:pic>
        <p:nvPicPr>
          <p:cNvPr id="15" name="Picture 14" descr="A sign on a wall&#10;&#10;Description automatically generated">
            <a:extLst>
              <a:ext uri="{FF2B5EF4-FFF2-40B4-BE49-F238E27FC236}">
                <a16:creationId xmlns:a16="http://schemas.microsoft.com/office/drawing/2014/main" id="{728847E1-430C-03A0-4C0C-BC0A76901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81" y="1500051"/>
            <a:ext cx="2228545" cy="29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862-05B6-3014-B04E-99745E53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Engineering: </a:t>
            </a:r>
            <a:r>
              <a:rPr lang="en-US" b="1" i="1" dirty="0">
                <a:solidFill>
                  <a:schemeClr val="tx1"/>
                </a:solidFill>
              </a:rPr>
              <a:t>A discipline was born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7E8F-EBBC-0FE7-CB56-892627F69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“Engineering” emerged in 1960s</a:t>
            </a:r>
          </a:p>
          <a:p>
            <a:pPr lvl="1"/>
            <a:r>
              <a:rPr lang="en-US" dirty="0"/>
              <a:t>As part of Apollo project, the essence of SE was felt</a:t>
            </a:r>
          </a:p>
          <a:p>
            <a:pPr lvl="1"/>
            <a:r>
              <a:rPr lang="en-US" dirty="0"/>
              <a:t>People were impressed by hardware development at that time</a:t>
            </a:r>
          </a:p>
          <a:p>
            <a:pPr lvl="1"/>
            <a:r>
              <a:rPr lang="en-US" dirty="0"/>
              <a:t>Software had to be designed for the specific hardware</a:t>
            </a:r>
          </a:p>
          <a:p>
            <a:r>
              <a:rPr lang="en-US" i="1" dirty="0"/>
              <a:t>Margaret Hamilton</a:t>
            </a:r>
            <a:r>
              <a:rPr lang="en-US" dirty="0"/>
              <a:t>, a lead engineer on Apollo program, responsible for on-board software development used the term around 1966. </a:t>
            </a:r>
          </a:p>
          <a:p>
            <a:r>
              <a:rPr lang="en-US" dirty="0"/>
              <a:t>In </a:t>
            </a:r>
            <a:r>
              <a:rPr lang="en-US" b="1" dirty="0"/>
              <a:t>1968</a:t>
            </a:r>
            <a:r>
              <a:rPr lang="en-US" dirty="0"/>
              <a:t>,the first conference on software </a:t>
            </a:r>
            <a:br>
              <a:rPr lang="en-US" dirty="0"/>
            </a:br>
            <a:r>
              <a:rPr lang="en-US" dirty="0"/>
              <a:t>engineering was held, sponsored by NATO.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</a:rPr>
              <a:t>A discipline was born.</a:t>
            </a:r>
          </a:p>
          <a:p>
            <a:r>
              <a:rPr lang="en-US" dirty="0"/>
              <a:t>The phased model of developing hardware was used as a basis for the so-called software life cycle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85B70-0E5B-E9C8-276C-6AC1EE39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7F109D-FD76-AB80-9323-30CBE3C4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91" y="4048218"/>
            <a:ext cx="1514869" cy="19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0EED-E7B1-EF1B-0BE2-7AD0BE03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lifecycle: waterfall model!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EEF43-6598-547A-9A57-6E036E44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4331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85983-152A-56D3-B893-4F167060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51" y="6434657"/>
            <a:ext cx="2133600" cy="365125"/>
          </a:xfrm>
        </p:spPr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3FF9D-DDB1-3F48-6795-DD8C7547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" y="1771286"/>
            <a:ext cx="8383286" cy="4767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68D31-A988-2807-3EB4-9162AB4192E2}"/>
              </a:ext>
            </a:extLst>
          </p:cNvPr>
          <p:cNvSpPr txBox="1"/>
          <p:nvPr/>
        </p:nvSpPr>
        <p:spPr>
          <a:xfrm>
            <a:off x="3872419" y="1467626"/>
            <a:ext cx="5361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approach is hardware-inspired, however, software is more </a:t>
            </a:r>
            <a:r>
              <a:rPr lang="en-US" b="1" i="1" dirty="0"/>
              <a:t>malleable</a:t>
            </a:r>
            <a:r>
              <a:rPr lang="en-US" dirty="0"/>
              <a:t>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changed during the development and 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can be developed in increments</a:t>
            </a:r>
          </a:p>
        </p:txBody>
      </p:sp>
    </p:spTree>
    <p:extLst>
      <p:ext uri="{BB962C8B-B14F-4D97-AF65-F5344CB8AC3E}">
        <p14:creationId xmlns:p14="http://schemas.microsoft.com/office/powerpoint/2010/main" val="31834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A1C9-045B-0C60-A17D-522C4DAA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Industries Sequential?!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937E1-239B-8923-DFDB-8C624491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93772-37E4-1864-F9E4-2488C6A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28" name="Picture 4" descr="List 94+ Pictures Who Created The Assembly Line For Cars Updated">
            <a:extLst>
              <a:ext uri="{FF2B5EF4-FFF2-40B4-BE49-F238E27FC236}">
                <a16:creationId xmlns:a16="http://schemas.microsoft.com/office/drawing/2014/main" id="{4627E1B8-577F-B264-E688-0E170E161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8"/>
          <a:stretch/>
        </p:blipFill>
        <p:spPr bwMode="auto">
          <a:xfrm>
            <a:off x="71022" y="1615103"/>
            <a:ext cx="4358936" cy="32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rti ka face Keisye Banaye || Idol Face Making Process with Clay || Art  Tech - YouTube | Clay art, Art, Process art">
            <a:extLst>
              <a:ext uri="{FF2B5EF4-FFF2-40B4-BE49-F238E27FC236}">
                <a16:creationId xmlns:a16="http://schemas.microsoft.com/office/drawing/2014/main" id="{7F862630-F4D7-8941-DC8D-BE43A1CFA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1"/>
          <a:stretch/>
        </p:blipFill>
        <p:spPr bwMode="auto">
          <a:xfrm>
            <a:off x="4572000" y="1827975"/>
            <a:ext cx="4572000" cy="25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otball match in stadium. Athletes, football or soccer players kick ball,  join fight and score goal against goalkeeper. World championship or sports  competition. Cartoon flat vector illustration Stock Vector | Adobe Stock">
            <a:extLst>
              <a:ext uri="{FF2B5EF4-FFF2-40B4-BE49-F238E27FC236}">
                <a16:creationId xmlns:a16="http://schemas.microsoft.com/office/drawing/2014/main" id="{49F6BC3C-AB37-3AC9-D36F-5012E9F6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18" y="4004867"/>
            <a:ext cx="4696514" cy="281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Introduction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Mohsen Amini Salehi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Born in 1980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Associate Professor 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Prof at UL Lafayette from 2014</a:t>
            </a:r>
            <a:r>
              <a:rPr lang="en-US" sz="2000" spc="-1" dirty="0">
                <a:solidFill>
                  <a:srgbClr val="46424D"/>
                </a:solidFill>
                <a:latin typeface="Arial"/>
                <a:ea typeface="ＭＳ Ｐゴシック"/>
              </a:rPr>
              <a:t> — </a:t>
            </a: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2023</a:t>
            </a: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46424D"/>
                </a:solidFill>
                <a:latin typeface="Arial"/>
                <a:ea typeface="ＭＳ Ｐゴシック"/>
              </a:rPr>
              <a:t>Professor at UNT from 2023 — Now! 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PhD from Melbourne University, Australia </a:t>
            </a:r>
            <a:br>
              <a:rPr dirty="0"/>
            </a:b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(2008-2012)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Director of the High Performance Cloud Computing (HPCC) lab.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Research interests: 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Distributed and Cloud Computing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77C2-D5B0-E3C0-1F38-CEA75B8D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8E3F-3179-A6F4-12B3-A7AA68D0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Waterfall does not prescribe any software tool perse</a:t>
            </a:r>
          </a:p>
          <a:p>
            <a:r>
              <a:rPr lang="en-US" dirty="0"/>
              <a:t>However, over time many software tools emerged around this dominant software engineering paradigm</a:t>
            </a:r>
          </a:p>
          <a:p>
            <a:pPr lvl="1"/>
            <a:r>
              <a:rPr lang="en-US" dirty="0"/>
              <a:t>Structured programming in high-level languages (1960)</a:t>
            </a:r>
          </a:p>
          <a:p>
            <a:pPr lvl="1"/>
            <a:r>
              <a:rPr lang="en-US" dirty="0"/>
              <a:t>Graphical system modelling (1990)</a:t>
            </a:r>
          </a:p>
          <a:p>
            <a:pPr lvl="1"/>
            <a:r>
              <a:rPr lang="en-US" dirty="0"/>
              <a:t>Object-oriented development (1960 came back in 90’s)</a:t>
            </a:r>
          </a:p>
          <a:p>
            <a:pPr lvl="1"/>
            <a:r>
              <a:rPr lang="en-US" dirty="0"/>
              <a:t>Programming environments (1970)</a:t>
            </a:r>
          </a:p>
          <a:p>
            <a:pPr lvl="1"/>
            <a:r>
              <a:rPr lang="en-US" dirty="0"/>
              <a:t>Parallel programming (practically in 80’s)</a:t>
            </a:r>
          </a:p>
          <a:p>
            <a:pPr lvl="1"/>
            <a:r>
              <a:rPr lang="en-US" dirty="0"/>
              <a:t>Application program interfaces (API’s) (1990)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2919D-A051-C479-C81F-CFB3211C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65CB-139F-ED43-F24D-D3CA4109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862-05B6-3014-B04E-99745E53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7E8F-EBBC-0FE7-CB56-892627F69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conventional Software Engineering:</a:t>
            </a:r>
          </a:p>
          <a:p>
            <a:pPr lvl="1"/>
            <a:r>
              <a:rPr lang="en-US" dirty="0"/>
              <a:t>The customer has a problem </a:t>
            </a:r>
          </a:p>
          <a:p>
            <a:pPr lvl="1"/>
            <a:r>
              <a:rPr lang="en-US" dirty="0" err="1"/>
              <a:t>He/She</a:t>
            </a:r>
            <a:r>
              <a:rPr lang="en-US" dirty="0"/>
              <a:t> specifies the characteristics of the software to be developed (software requirements)</a:t>
            </a:r>
          </a:p>
          <a:p>
            <a:pPr lvl="1"/>
            <a:r>
              <a:rPr lang="en-US" dirty="0"/>
              <a:t>Changes to the requirements are suggested by the customer and must be agreed with the developing company </a:t>
            </a:r>
          </a:p>
          <a:p>
            <a:endParaRPr lang="en-US" dirty="0"/>
          </a:p>
          <a:p>
            <a:r>
              <a:rPr lang="en-US" dirty="0"/>
              <a:t>Waterfall better fits software engineering, whereas, </a:t>
            </a:r>
            <a:r>
              <a:rPr lang="en-US" b="1" dirty="0"/>
              <a:t>agile</a:t>
            </a:r>
            <a:r>
              <a:rPr lang="en-US" dirty="0"/>
              <a:t> fits to </a:t>
            </a:r>
            <a:r>
              <a:rPr lang="en-US" b="1" dirty="0"/>
              <a:t>software products </a:t>
            </a:r>
            <a:r>
              <a:rPr lang="en-US" dirty="0"/>
              <a:t>better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F935A-197B-9873-E1BB-F348578E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85B70-0E5B-E9C8-276C-6AC1EE39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5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E5AE-8028-D3D3-C7DB-C414BE1E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/>
              <a:t> vs Software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F86F-E579-5C9E-375A-4A9AA3A8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 designed to support the business activities of the purchaser of the software system</a:t>
            </a:r>
          </a:p>
          <a:p>
            <a:pPr lvl="1"/>
            <a:r>
              <a:rPr lang="en-US" dirty="0"/>
              <a:t>Aka project-based software engineering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customer</a:t>
            </a:r>
            <a:r>
              <a:rPr lang="en-US" dirty="0"/>
              <a:t> is involved in software systems engineering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68D4-78DA-4F66-C99C-62F5482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72128-6A6F-840F-417B-3C360CD0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02" y="3429000"/>
            <a:ext cx="442410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FDECE-058C-C020-2B91-461CC3D6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1" y="3429000"/>
            <a:ext cx="4319439" cy="338602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ABBB7-2C29-474D-E811-51CAFAAC7035}"/>
              </a:ext>
            </a:extLst>
          </p:cNvPr>
          <p:cNvSpPr/>
          <p:nvPr/>
        </p:nvSpPr>
        <p:spPr>
          <a:xfrm>
            <a:off x="558800" y="1621741"/>
            <a:ext cx="7683061" cy="16921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paradigm shift in Software Industry: </a:t>
            </a:r>
          </a:p>
          <a:p>
            <a:pPr algn="ctr"/>
            <a:r>
              <a:rPr lang="en-US" sz="2400" dirty="0"/>
              <a:t>Software product engineering is by far the biggest sector of the software market today!</a:t>
            </a:r>
          </a:p>
        </p:txBody>
      </p:sp>
    </p:spTree>
    <p:extLst>
      <p:ext uri="{BB962C8B-B14F-4D97-AF65-F5344CB8AC3E}">
        <p14:creationId xmlns:p14="http://schemas.microsoft.com/office/powerpoint/2010/main" val="353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5B3C-65FB-70DD-34D1-46F2EDD3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33" y="221372"/>
            <a:ext cx="7914443" cy="1143000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/>
              <a:t> vs Software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874A-1EE2-A765-9877-9A93D9D9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software products and systems have a long lifetime</a:t>
            </a:r>
          </a:p>
          <a:p>
            <a:pPr lvl="1"/>
            <a:r>
              <a:rPr lang="en-US" dirty="0"/>
              <a:t>Example: banking systems and Ms. Excel (1985)</a:t>
            </a:r>
          </a:p>
          <a:p>
            <a:r>
              <a:rPr lang="en-US" dirty="0"/>
              <a:t>Software systems still use the same code</a:t>
            </a:r>
          </a:p>
          <a:p>
            <a:pPr lvl="1"/>
            <a:r>
              <a:rPr lang="en-US" dirty="0"/>
              <a:t>Because the owner should decide for the change</a:t>
            </a:r>
          </a:p>
          <a:p>
            <a:pPr lvl="1"/>
            <a:r>
              <a:rPr lang="en-US" dirty="0"/>
              <a:t>Non-tech owners generally do not know when the software change is needed!</a:t>
            </a:r>
          </a:p>
          <a:p>
            <a:pPr lvl="1"/>
            <a:r>
              <a:rPr lang="en-US" dirty="0"/>
              <a:t>Sometimes they change the same system, and it becomes even more difficult to understand and maintain!</a:t>
            </a:r>
          </a:p>
          <a:p>
            <a:r>
              <a:rPr lang="en-US" dirty="0"/>
              <a:t>Software products, however, rarely use the same code</a:t>
            </a:r>
          </a:p>
          <a:p>
            <a:pPr lvl="1"/>
            <a:r>
              <a:rPr lang="en-US" dirty="0"/>
              <a:t>They update more frequently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08ACA-2646-66E0-0B3D-CDE34D76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B1E05-E5E5-299D-B75C-09635109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1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FDD6-B635-CFB2-C24F-2327AA52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31" y="2937939"/>
            <a:ext cx="7293232" cy="1143000"/>
          </a:xfrm>
        </p:spPr>
        <p:txBody>
          <a:bodyPr/>
          <a:lstStyle/>
          <a:p>
            <a:pPr algn="ctr"/>
            <a:r>
              <a:rPr lang="en-US" sz="3600" dirty="0"/>
              <a:t>In this course, we focus on: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Software </a:t>
            </a:r>
            <a:r>
              <a:rPr lang="en-US" sz="3600" dirty="0">
                <a:solidFill>
                  <a:srgbClr val="FF0000"/>
                </a:solidFill>
              </a:rPr>
              <a:t>Product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Engineering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8BAD5-C6ED-9631-4AE2-9243B402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9858-DEC7-C3EA-4BC3-B8399149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8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Introducing the Course: Text Books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87640" y="1600200"/>
            <a:ext cx="869832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Course Title: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2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Software Engineering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b="0" strike="noStrike" spc="-1" dirty="0">
              <a:solidFill>
                <a:srgbClr val="46424D"/>
              </a:solidFill>
              <a:latin typeface="Arial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Reference Book: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800280" lvl="1" indent="-342720">
              <a:spcBef>
                <a:spcPts val="601"/>
              </a:spcBef>
              <a:spcAft>
                <a:spcPts val="601"/>
              </a:spcAft>
            </a:pPr>
            <a:r>
              <a:rPr lang="en-US" sz="2400" dirty="0"/>
              <a:t>Software Engineering (Edition 10)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00240" lvl="1" indent="-28548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Author: Ian Sommerville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00280" lvl="1" indent="-342720">
              <a:spcBef>
                <a:spcPts val="601"/>
              </a:spcBef>
              <a:spcAft>
                <a:spcPts val="601"/>
              </a:spcAft>
            </a:pPr>
            <a:r>
              <a:rPr lang="en-US" sz="2400" dirty="0"/>
              <a:t>Engineering Software Products</a:t>
            </a: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 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1200240" lvl="1" indent="-28548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Author: Ian Sommerville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Other online resources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292752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Chapter 1  Introduction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2C2CA63-BF3E-4F8D-8ED4-0FF43A55F1F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6246B0-7055-7B93-344A-DFBCE18A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86" y="2092679"/>
            <a:ext cx="2032714" cy="268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F04CC4-B495-1D2B-6CC9-178795CF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03" y="4317751"/>
            <a:ext cx="2032714" cy="25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Introducing the Course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This is a practical</a:t>
            </a:r>
            <a:r>
              <a:rPr lang="en-US" sz="2400" b="1" i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 </a:t>
            </a: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course!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b="0" strike="noStrike" spc="-1" dirty="0">
              <a:solidFill>
                <a:srgbClr val="46424D"/>
              </a:solidFill>
              <a:latin typeface="Arial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Office Hours: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Office 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Wednesdays 11:00am – 1:00pm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Contact beforehand if the question will take more than 10min!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Email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24/7 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46424D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ＭＳ Ｐゴシック"/>
                <a:hlinkClick r:id="rId2"/>
              </a:rPr>
              <a:t>mohsen.aminisalehi@unt.edu</a:t>
            </a: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 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Chapter 1  Introduction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5F2E0A-2FA0-4929-A1F6-4CBF6E408CB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457200" y="696960"/>
            <a:ext cx="7292880" cy="7200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Introducing the Course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I upload slides, samples, etc. through Canvas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TAs: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TextShape 4"/>
          <p:cNvSpPr txBox="1"/>
          <p:nvPr/>
        </p:nvSpPr>
        <p:spPr>
          <a:xfrm>
            <a:off x="6884160" y="6477389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FCE78DD-E849-49E6-AEC4-29BB9D57F5E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550AF2-D0E5-804E-6CBB-7AD9BAE4D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03315"/>
              </p:ext>
            </p:extLst>
          </p:nvPr>
        </p:nvGraphicFramePr>
        <p:xfrm>
          <a:off x="788276" y="2882340"/>
          <a:ext cx="7898168" cy="2679347"/>
        </p:xfrm>
        <a:graphic>
          <a:graphicData uri="http://schemas.openxmlformats.org/drawingml/2006/table">
            <a:tbl>
              <a:tblPr/>
              <a:tblGrid>
                <a:gridCol w="1608083">
                  <a:extLst>
                    <a:ext uri="{9D8B030D-6E8A-4147-A177-3AD203B41FA5}">
                      <a16:colId xmlns:a16="http://schemas.microsoft.com/office/drawing/2014/main" val="3796616847"/>
                    </a:ext>
                  </a:extLst>
                </a:gridCol>
                <a:gridCol w="1870841">
                  <a:extLst>
                    <a:ext uri="{9D8B030D-6E8A-4147-A177-3AD203B41FA5}">
                      <a16:colId xmlns:a16="http://schemas.microsoft.com/office/drawing/2014/main" val="2314827213"/>
                    </a:ext>
                  </a:extLst>
                </a:gridCol>
                <a:gridCol w="2175641">
                  <a:extLst>
                    <a:ext uri="{9D8B030D-6E8A-4147-A177-3AD203B41FA5}">
                      <a16:colId xmlns:a16="http://schemas.microsoft.com/office/drawing/2014/main" val="3623588918"/>
                    </a:ext>
                  </a:extLst>
                </a:gridCol>
                <a:gridCol w="2243603">
                  <a:extLst>
                    <a:ext uri="{9D8B030D-6E8A-4147-A177-3AD203B41FA5}">
                      <a16:colId xmlns:a16="http://schemas.microsoft.com/office/drawing/2014/main" val="79267969"/>
                    </a:ext>
                  </a:extLst>
                </a:gridCol>
              </a:tblGrid>
              <a:tr h="851087"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Arial" panose="020B0604020202020204" pitchFamily="34" charset="0"/>
                        </a:rPr>
                        <a:t>TA Name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Arial" panose="020B0604020202020204" pitchFamily="34" charset="0"/>
                        </a:rPr>
                        <a:t>In-person office hours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Arial" panose="020B0604020202020204" pitchFamily="34" charset="0"/>
                        </a:rPr>
                        <a:t>Online office hours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2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1" i="0" dirty="0">
                          <a:effectLst/>
                          <a:latin typeface="Arial" panose="020B0604020202020204" pitchFamily="34" charset="0"/>
                        </a:rPr>
                        <a:t>Contact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533018"/>
                  </a:ext>
                </a:extLst>
              </a:tr>
              <a:tr h="914130"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Arial" panose="020B0604020202020204" pitchFamily="34" charset="0"/>
                        </a:rPr>
                        <a:t>Minseo Kim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Mondays</a:t>
                      </a:r>
                    </a:p>
                    <a:p>
                      <a:pPr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to 12:00pm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 10:00am to</a:t>
                      </a:r>
                      <a:br>
                        <a:rPr lang="en-US" sz="2000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 pm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dirty="0">
                          <a:effectLst/>
                        </a:rPr>
                        <a:t>minseokim@my.unt.edu</a:t>
                      </a:r>
                    </a:p>
                  </a:txBody>
                  <a:tcPr marL="68580" marR="68580" marT="0" marB="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971317"/>
                  </a:ext>
                </a:extLst>
              </a:tr>
              <a:tr h="91413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600" b="0" i="0" dirty="0" err="1">
                          <a:effectLst/>
                          <a:latin typeface="Arial" panose="020B0604020202020204" pitchFamily="34" charset="0"/>
                        </a:rPr>
                        <a:t>Renugopal</a:t>
                      </a:r>
                      <a:r>
                        <a:rPr lang="en-US" sz="1600" b="0" i="0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600" b="0" i="0" dirty="0" err="1">
                          <a:effectLst/>
                          <a:latin typeface="Arial" panose="020B0604020202020204" pitchFamily="34" charset="0"/>
                        </a:rPr>
                        <a:t>Sivaprakasam</a:t>
                      </a:r>
                      <a:endParaRPr lang="en-US" sz="2400" b="0" i="0" dirty="0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Wednesdays </a:t>
                      </a:r>
                      <a:b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2-4pm (in person)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Saturday 2:30-4:30 pm virtually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sivaprakasamrenugopal@my.unt.edu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98389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Course Plan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Group-based Projects/Assignments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Groups of </a:t>
            </a:r>
            <a:r>
              <a:rPr lang="en-US" sz="2000" b="1" spc="-1" dirty="0">
                <a:solidFill>
                  <a:srgbClr val="46424D"/>
                </a:solidFill>
                <a:latin typeface="Arial"/>
                <a:ea typeface="ＭＳ Ｐゴシック"/>
              </a:rPr>
              <a:t>6</a:t>
            </a:r>
            <a:r>
              <a:rPr lang="en-US" sz="20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 students (start today!)</a:t>
            </a: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50% of the final grade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Assignments can also be submitted within 24 hours after the due date unless otherwise advised (with 20% penalty!)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Assignments will be announced through Canvas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Just one week time to question </a:t>
            </a:r>
            <a:r>
              <a:rPr lang="en-US" sz="2000" b="0" u="sng" strike="noStrike" spc="-1" dirty="0">
                <a:solidFill>
                  <a:srgbClr val="46424D"/>
                </a:solidFill>
                <a:uFillTx/>
                <a:latin typeface="Arial"/>
                <a:ea typeface="ＭＳ Ｐゴシック"/>
              </a:rPr>
              <a:t>any grade</a:t>
            </a: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!</a:t>
            </a:r>
          </a:p>
          <a:p>
            <a:pPr marL="285840" indent="-285480"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endParaRPr lang="en-US" sz="2000" spc="-1" dirty="0">
              <a:solidFill>
                <a:srgbClr val="46424D"/>
              </a:solidFill>
              <a:latin typeface="Arial"/>
              <a:ea typeface="ＭＳ Ｐゴシック"/>
            </a:endParaRPr>
          </a:p>
          <a:p>
            <a:pPr marL="285840" indent="-285480"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46424D"/>
                </a:solidFill>
                <a:latin typeface="Arial"/>
                <a:ea typeface="ＭＳ Ｐゴシック"/>
              </a:rPr>
              <a:t>Project Presentations (25%)</a:t>
            </a:r>
          </a:p>
          <a:p>
            <a:pPr marL="285840" indent="-285480"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46424D"/>
                </a:solidFill>
                <a:latin typeface="Arial"/>
                <a:ea typeface="ＭＳ Ｐゴシック"/>
              </a:rPr>
              <a:t>Optional Research Presentation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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Bonus point for extra class/assignment activities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Chapter 1  Introduction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219FDD3-1F23-46A2-B2AD-0D58B67CEDA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Course Plan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Midterm Exam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25% of the final grade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ODS students should do the appropriate arrangements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Tentative date: March 6th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Grading standard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A: 90-100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B: 80-89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C: 70-79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D: 60-69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F: 0-59 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Chapter 1  Introduction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6304579A-47A9-4D59-831E-3E619B2F56D8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6424D"/>
                </a:solidFill>
                <a:latin typeface="Arial"/>
                <a:ea typeface="ＭＳ Ｐゴシック"/>
              </a:rPr>
              <a:t>Academic Honesty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Academic honesty is expected from all students in the class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Any cheating and/or plagiarism will be treated based on the University academic honesty policy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spc="-1" dirty="0">
              <a:solidFill>
                <a:srgbClr val="46424D"/>
              </a:solidFill>
              <a:latin typeface="Arial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spc="-1" dirty="0">
                <a:solidFill>
                  <a:srgbClr val="46424D"/>
                </a:solidFill>
                <a:latin typeface="Arial"/>
                <a:ea typeface="ＭＳ Ｐゴシック"/>
              </a:rPr>
              <a:t>First violation zero in that activity; second violation F for the course and report to the University </a:t>
            </a:r>
            <a:endParaRPr lang="en-US" sz="24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274680"/>
            <a:ext cx="729288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Collaboration: A Tricky Issue!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457200" y="1600200"/>
            <a:ext cx="8229240" cy="515795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It is encouraged! if it means: discussing the problem and solution with others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It is </a:t>
            </a:r>
            <a:r>
              <a:rPr lang="en-US" sz="2400" b="1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STRICTLY</a:t>
            </a:r>
            <a:r>
              <a:rPr lang="en-US" sz="24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 prohibited if it means: inclusion of any code/text in the program/document that was not done by yourself!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46424D"/>
                </a:solidFill>
                <a:latin typeface="Arial"/>
                <a:ea typeface="ＭＳ Ｐゴシック"/>
              </a:rPr>
              <a:t>This is in fact called cheating!</a:t>
            </a:r>
          </a:p>
          <a:p>
            <a:pPr marL="743040" lvl="1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6424D"/>
              </a:buClr>
              <a:buFont typeface="Wingdings" charset="2"/>
              <a:buChar char=""/>
            </a:pPr>
            <a:endParaRPr lang="en-US" sz="2000" spc="-1" dirty="0">
              <a:solidFill>
                <a:srgbClr val="46424D"/>
              </a:solidFill>
              <a:latin typeface="Arial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r>
              <a:rPr lang="en-US" sz="2400" spc="-1" dirty="0">
                <a:solidFill>
                  <a:srgbClr val="46424D"/>
                </a:solidFill>
                <a:ea typeface="ＭＳ Ｐゴシック"/>
              </a:rPr>
              <a:t>Complete the integrity quiz on Canvas TODAY!</a:t>
            </a: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46424D"/>
              </a:buClr>
              <a:buFont typeface="Wingdings" charset="2"/>
              <a:buChar char=""/>
            </a:pPr>
            <a:endParaRPr lang="en-US" sz="2400" spc="-1" dirty="0">
              <a:solidFill>
                <a:srgbClr val="46424D"/>
              </a:solidFill>
              <a:ea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2000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2000"/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SE9.thmx</Template>
  <TotalTime>2509</TotalTime>
  <Words>1140</Words>
  <Application>Microsoft Office PowerPoint</Application>
  <PresentationFormat>On-screen Show (4:3)</PresentationFormat>
  <Paragraphs>228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ＭＳ Ｐゴシック</vt:lpstr>
      <vt:lpstr>Arial</vt:lpstr>
      <vt:lpstr>Calibri</vt:lpstr>
      <vt:lpstr>Times New Roman</vt:lpstr>
      <vt:lpstr>Wingdings</vt:lpstr>
      <vt:lpstr>SE9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Goal</vt:lpstr>
      <vt:lpstr>Course Goal</vt:lpstr>
      <vt:lpstr>Activities During this Course</vt:lpstr>
      <vt:lpstr>Roadmap</vt:lpstr>
      <vt:lpstr>Our Holistic Project: SmartSight</vt:lpstr>
      <vt:lpstr>Some Examples and Experiences</vt:lpstr>
      <vt:lpstr>Software Engineering: A discipline was born</vt:lpstr>
      <vt:lpstr>The software lifecycle: waterfall model!</vt:lpstr>
      <vt:lpstr>Are All Industries Sequential?!</vt:lpstr>
      <vt:lpstr>Software Development Ecosystem</vt:lpstr>
      <vt:lpstr>Conventional Software Engineering</vt:lpstr>
      <vt:lpstr>Software Product vs Software System Engineering</vt:lpstr>
      <vt:lpstr>Software Product vs Software System Engineering</vt:lpstr>
      <vt:lpstr>In this course, we focus on: Software Product Engineering</vt:lpstr>
    </vt:vector>
  </TitlesOfParts>
  <Company>St Andrews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1</dc:title>
  <dc:creator>Ian Sommerville</dc:creator>
  <cp:lastModifiedBy>Amini Salehi, Mohsen</cp:lastModifiedBy>
  <cp:revision>191</cp:revision>
  <dcterms:created xsi:type="dcterms:W3CDTF">2014-09-03T04:52:08Z</dcterms:created>
  <dcterms:modified xsi:type="dcterms:W3CDTF">2025-01-14T21:35:30Z</dcterms:modified>
</cp:coreProperties>
</file>